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27"/>
  </p:notesMasterIdLst>
  <p:sldIdLst>
    <p:sldId id="256" r:id="rId5"/>
    <p:sldId id="276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58" r:id="rId16"/>
    <p:sldId id="275" r:id="rId17"/>
    <p:sldId id="263" r:id="rId18"/>
    <p:sldId id="257" r:id="rId19"/>
    <p:sldId id="259" r:id="rId20"/>
    <p:sldId id="277" r:id="rId21"/>
    <p:sldId id="260" r:id="rId22"/>
    <p:sldId id="261" r:id="rId23"/>
    <p:sldId id="278" r:id="rId24"/>
    <p:sldId id="273" r:id="rId25"/>
    <p:sldId id="274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indows User" initials="W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472" autoAdjust="0"/>
    <p:restoredTop sz="94660"/>
  </p:normalViewPr>
  <p:slideViewPr>
    <p:cSldViewPr snapToGrid="0">
      <p:cViewPr>
        <p:scale>
          <a:sx n="62" d="100"/>
          <a:sy n="62" d="100"/>
        </p:scale>
        <p:origin x="-1194" y="-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AE3E5B-CFBB-4D5A-901D-85FC912345A7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436D91-BC8D-4884-B0DD-BA09D73AE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933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BEF20-A39B-4939-A8D0-73BCB31A3D33}" type="datetime1">
              <a:rPr lang="en-US" smtClean="0"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0021-A31D-4EAF-ACC3-76B0558D7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337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723FC-7354-4728-99BE-6A2810A92434}" type="datetime1">
              <a:rPr lang="en-US" smtClean="0"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0021-A31D-4EAF-ACC3-76B0558D7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863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F7D66-B1BD-40BC-B3D2-EBFA5ADC5775}" type="datetime1">
              <a:rPr lang="en-US" smtClean="0"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0021-A31D-4EAF-ACC3-76B0558D7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4743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914400" y="2130434"/>
            <a:ext cx="103632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10/06/1442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698777"/>
      </p:ext>
    </p:extLst>
  </p:cSld>
  <p:clrMapOvr>
    <a:masterClrMapping/>
  </p:clrMapOvr>
  <p:transition>
    <p:push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10/06/1442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752157"/>
      </p:ext>
    </p:extLst>
  </p:cSld>
  <p:clrMapOvr>
    <a:masterClrMapping/>
  </p:clrMapOvr>
  <p:transition>
    <p:push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63084" y="4406909"/>
            <a:ext cx="103632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10/06/1442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376928"/>
      </p:ext>
    </p:extLst>
  </p:cSld>
  <p:clrMapOvr>
    <a:masterClrMapping/>
  </p:clrMapOvr>
  <p:transition>
    <p:push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10/06/1442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441313"/>
      </p:ext>
    </p:extLst>
  </p:cSld>
  <p:clrMapOvr>
    <a:masterClrMapping/>
  </p:clrMapOvr>
  <p:transition>
    <p:push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93373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10/06/1442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873752"/>
      </p:ext>
    </p:extLst>
  </p:cSld>
  <p:clrMapOvr>
    <a:masterClrMapping/>
  </p:clrMapOvr>
  <p:transition>
    <p:push dir="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10/06/1442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315798"/>
      </p:ext>
    </p:extLst>
  </p:cSld>
  <p:clrMapOvr>
    <a:masterClrMapping/>
  </p:clrMapOvr>
  <p:transition>
    <p:push dir="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10/06/1442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641934"/>
      </p:ext>
    </p:extLst>
  </p:cSld>
  <p:clrMapOvr>
    <a:masterClrMapping/>
  </p:clrMapOvr>
  <p:transition>
    <p:push dir="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766733" y="273059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10/06/1442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394229"/>
      </p:ext>
    </p:extLst>
  </p:cSld>
  <p:clrMapOvr>
    <a:masterClrMapping/>
  </p:clrMapOvr>
  <p:transition>
    <p:push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4910-1804-47E1-B19A-3AC6DD07E70C}" type="datetime1">
              <a:rPr lang="en-US" smtClean="0"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0021-A31D-4EAF-ACC3-76B0558D7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5691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10/06/1442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880987"/>
      </p:ext>
    </p:extLst>
  </p:cSld>
  <p:clrMapOvr>
    <a:masterClrMapping/>
  </p:clrMapOvr>
  <p:transition>
    <p:push dir="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10/06/1442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59747"/>
      </p:ext>
    </p:extLst>
  </p:cSld>
  <p:clrMapOvr>
    <a:masterClrMapping/>
  </p:clrMapOvr>
  <p:transition>
    <p:push dir="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839200" y="274647"/>
            <a:ext cx="27432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09600" y="274647"/>
            <a:ext cx="80264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10/06/1442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352064"/>
      </p:ext>
    </p:extLst>
  </p:cSld>
  <p:clrMapOvr>
    <a:masterClrMapping/>
  </p:clrMapOvr>
  <p:transition>
    <p:push dir="d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10/06/1442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901430"/>
      </p:ext>
    </p:extLst>
  </p:cSld>
  <p:clrMapOvr>
    <a:masterClrMapping/>
  </p:clrMapOvr>
  <p:transition>
    <p:push dir="d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10/06/1442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2372"/>
      </p:ext>
    </p:extLst>
  </p:cSld>
  <p:clrMapOvr>
    <a:masterClrMapping/>
  </p:clrMapOvr>
  <p:transition>
    <p:push dir="d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10/06/1442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594863"/>
      </p:ext>
    </p:extLst>
  </p:cSld>
  <p:clrMapOvr>
    <a:masterClrMapping/>
  </p:clrMapOvr>
  <p:transition>
    <p:push dir="d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10/06/1442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072918"/>
      </p:ext>
    </p:extLst>
  </p:cSld>
  <p:clrMapOvr>
    <a:masterClrMapping/>
  </p:clrMapOvr>
  <p:transition>
    <p:push dir="d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10/06/1442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954842"/>
      </p:ext>
    </p:extLst>
  </p:cSld>
  <p:clrMapOvr>
    <a:masterClrMapping/>
  </p:clrMapOvr>
  <p:transition>
    <p:push dir="d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10/06/1442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28395"/>
      </p:ext>
    </p:extLst>
  </p:cSld>
  <p:clrMapOvr>
    <a:masterClrMapping/>
  </p:clrMapOvr>
  <p:transition>
    <p:push dir="d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10/06/1442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471539"/>
      </p:ext>
    </p:extLst>
  </p:cSld>
  <p:clrMapOvr>
    <a:masterClrMapping/>
  </p:clrMapOvr>
  <p:transition>
    <p:push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6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69C8C-DFCD-4F50-8B7D-75511E3528FE}" type="datetime1">
              <a:rPr lang="en-US" smtClean="0"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0021-A31D-4EAF-ACC3-76B0558D7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85392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10/06/1442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766325"/>
      </p:ext>
    </p:extLst>
  </p:cSld>
  <p:clrMapOvr>
    <a:masterClrMapping/>
  </p:clrMapOvr>
  <p:transition>
    <p:push dir="d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10/06/1442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464376"/>
      </p:ext>
    </p:extLst>
  </p:cSld>
  <p:clrMapOvr>
    <a:masterClrMapping/>
  </p:clrMapOvr>
  <p:transition>
    <p:push dir="d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10/06/1442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516436"/>
      </p:ext>
    </p:extLst>
  </p:cSld>
  <p:clrMapOvr>
    <a:masterClrMapping/>
  </p:clrMapOvr>
  <p:transition>
    <p:push dir="d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839200" y="274645"/>
            <a:ext cx="27432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09600" y="274645"/>
            <a:ext cx="80264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10/06/1442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841042"/>
      </p:ext>
    </p:extLst>
  </p:cSld>
  <p:clrMapOvr>
    <a:masterClrMapping/>
  </p:clrMapOvr>
  <p:transition>
    <p:push dir="d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10/06/1442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532966"/>
      </p:ext>
    </p:extLst>
  </p:cSld>
  <p:clrMapOvr>
    <a:masterClrMapping/>
  </p:clrMapOvr>
  <p:transition>
    <p:push dir="d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10/06/1442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550863"/>
      </p:ext>
    </p:extLst>
  </p:cSld>
  <p:clrMapOvr>
    <a:masterClrMapping/>
  </p:clrMapOvr>
  <p:transition>
    <p:push dir="d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10/06/1442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412442"/>
      </p:ext>
    </p:extLst>
  </p:cSld>
  <p:clrMapOvr>
    <a:masterClrMapping/>
  </p:clrMapOvr>
  <p:transition>
    <p:push dir="d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10/06/1442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60465"/>
      </p:ext>
    </p:extLst>
  </p:cSld>
  <p:clrMapOvr>
    <a:masterClrMapping/>
  </p:clrMapOvr>
  <p:transition>
    <p:push dir="d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10/06/1442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222199"/>
      </p:ext>
    </p:extLst>
  </p:cSld>
  <p:clrMapOvr>
    <a:masterClrMapping/>
  </p:clrMapOvr>
  <p:transition>
    <p:push dir="d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10/06/1442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473065"/>
      </p:ext>
    </p:extLst>
  </p:cSld>
  <p:clrMapOvr>
    <a:masterClrMapping/>
  </p:clrMapOvr>
  <p:transition>
    <p:push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9CC95-D0CA-4C82-83F6-2E42BE2E52E0}" type="datetime1">
              <a:rPr lang="en-US" smtClean="0"/>
              <a:t>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0021-A31D-4EAF-ACC3-76B0558D7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77733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10/06/1442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885791"/>
      </p:ext>
    </p:extLst>
  </p:cSld>
  <p:clrMapOvr>
    <a:masterClrMapping/>
  </p:clrMapOvr>
  <p:transition>
    <p:push dir="d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10/06/1442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268612"/>
      </p:ext>
    </p:extLst>
  </p:cSld>
  <p:clrMapOvr>
    <a:masterClrMapping/>
  </p:clrMapOvr>
  <p:transition>
    <p:push dir="d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10/06/1442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904758"/>
      </p:ext>
    </p:extLst>
  </p:cSld>
  <p:clrMapOvr>
    <a:masterClrMapping/>
  </p:clrMapOvr>
  <p:transition>
    <p:push dir="d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10/06/1442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20035"/>
      </p:ext>
    </p:extLst>
  </p:cSld>
  <p:clrMapOvr>
    <a:masterClrMapping/>
  </p:clrMapOvr>
  <p:transition>
    <p:push dir="d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10/06/1442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815812"/>
      </p:ext>
    </p:extLst>
  </p:cSld>
  <p:clrMapOvr>
    <a:masterClrMapping/>
  </p:clrMapOvr>
  <p:transition>
    <p:push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107A7-09A8-489F-928E-CDB9F3A1AEF2}" type="datetime1">
              <a:rPr lang="en-US" smtClean="0"/>
              <a:t>1/23/2021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0021-A31D-4EAF-ACC3-76B0558D7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701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8EF1E-4D2F-48EB-A79B-028149AB3C46}" type="datetime1">
              <a:rPr lang="en-US" smtClean="0"/>
              <a:t>1/23/2021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0021-A31D-4EAF-ACC3-76B0558D7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90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8F18E-CC7E-422B-A971-5357996E36AC}" type="datetime1">
              <a:rPr lang="en-US" smtClean="0"/>
              <a:t>1/23/2021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0021-A31D-4EAF-ACC3-76B0558D7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787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33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83A8B-D819-4150-B46D-D665598F24D4}" type="datetime1">
              <a:rPr lang="en-US" smtClean="0"/>
              <a:t>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0021-A31D-4EAF-ACC3-76B0558D7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462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33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0E37-BAA9-407C-B675-F0D34D20F68A}" type="datetime1">
              <a:rPr lang="en-US" smtClean="0"/>
              <a:t>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0021-A31D-4EAF-ACC3-76B0558D7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100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B29A6-AF6B-49BD-813C-0DBB07A6F925}" type="datetime1">
              <a:rPr lang="en-US" smtClean="0"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A0021-A31D-4EAF-ACC3-76B0558D7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226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737600" y="635635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10/06/1442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165600" y="6356359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09600" y="635635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190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d"/>
  </p:transition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10/06/1442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796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push dir="d"/>
  </p:transition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10/06/1442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998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push dir="d"/>
  </p:transition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273557" y="1437316"/>
            <a:ext cx="11514667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2234031" y="239211"/>
            <a:ext cx="70133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IQ" sz="3600" b="1" dirty="0" smtClean="0"/>
              <a:t> </a:t>
            </a:r>
            <a:r>
              <a:rPr lang="en-US" sz="3600" b="1" dirty="0" smtClean="0"/>
              <a:t>Fundamentals of Nursing(1</a:t>
            </a:r>
            <a:r>
              <a:rPr lang="en-US" sz="3600" b="1" baseline="30000" dirty="0" smtClean="0"/>
              <a:t>st</a:t>
            </a:r>
            <a:r>
              <a:rPr lang="en-US" sz="3600" b="1" dirty="0" smtClean="0"/>
              <a:t> Stage)</a:t>
            </a:r>
            <a:endParaRPr lang="en-US" sz="3600" b="1" dirty="0"/>
          </a:p>
        </p:txBody>
      </p:sp>
      <p:pic>
        <p:nvPicPr>
          <p:cNvPr id="16" name="Picture 2" descr="Image result for university of basrah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517" y="195296"/>
            <a:ext cx="1148443" cy="11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4664DB9F-59BB-47A5-8080-662EED16E9E1}"/>
              </a:ext>
            </a:extLst>
          </p:cNvPr>
          <p:cNvSpPr/>
          <p:nvPr/>
        </p:nvSpPr>
        <p:spPr>
          <a:xfrm>
            <a:off x="5203065" y="1770089"/>
            <a:ext cx="666750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 smtClean="0"/>
              <a:t>Hand Hygiene</a:t>
            </a:r>
          </a:p>
          <a:p>
            <a:pPr algn="ctr">
              <a:lnSpc>
                <a:spcPct val="150000"/>
              </a:lnSpc>
            </a:pPr>
            <a:r>
              <a:rPr lang="en-US" sz="4000" b="1" dirty="0" smtClean="0"/>
              <a:t>(Practice)</a:t>
            </a:r>
          </a:p>
          <a:p>
            <a:pPr algn="ctr">
              <a:lnSpc>
                <a:spcPct val="150000"/>
              </a:lnSpc>
            </a:pPr>
            <a:r>
              <a:rPr lang="en-US" sz="4000" b="1" dirty="0" smtClean="0"/>
              <a:t>Lecture 1</a:t>
            </a:r>
            <a:endParaRPr lang="en-US" sz="4000" b="1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EF240524-FD1C-4D7A-81C5-EC549C440BAE}"/>
              </a:ext>
            </a:extLst>
          </p:cNvPr>
          <p:cNvGrpSpPr/>
          <p:nvPr/>
        </p:nvGrpSpPr>
        <p:grpSpPr>
          <a:xfrm>
            <a:off x="185529" y="6405386"/>
            <a:ext cx="11633939" cy="369332"/>
            <a:chOff x="185529" y="6405382"/>
            <a:chExt cx="11633938" cy="369332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xmlns="" id="{5BA06214-1B13-4837-BBC6-F80A38D6FFEB}"/>
                </a:ext>
              </a:extLst>
            </p:cNvPr>
            <p:cNvCxnSpPr/>
            <p:nvPr/>
          </p:nvCxnSpPr>
          <p:spPr>
            <a:xfrm flipH="1">
              <a:off x="304800" y="6412317"/>
              <a:ext cx="11514667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xmlns="" id="{BBFDE99E-14D5-4903-9CE7-4F43A9CB7AB8}"/>
                </a:ext>
              </a:extLst>
            </p:cNvPr>
            <p:cNvSpPr/>
            <p:nvPr/>
          </p:nvSpPr>
          <p:spPr>
            <a:xfrm>
              <a:off x="185529" y="6405382"/>
              <a:ext cx="790847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GB" dirty="0" smtClean="0"/>
                <a:t>University of </a:t>
              </a:r>
              <a:r>
                <a:rPr lang="en-GB" dirty="0" err="1" smtClean="0"/>
                <a:t>Basrah</a:t>
              </a:r>
              <a:r>
                <a:rPr lang="en-GB" dirty="0" smtClean="0"/>
                <a:t> –</a:t>
              </a:r>
              <a:r>
                <a:rPr lang="en-US" dirty="0" smtClean="0"/>
                <a:t>College of Nursing </a:t>
              </a:r>
              <a:r>
                <a:rPr lang="en-GB" dirty="0" smtClean="0"/>
                <a:t>– Fundamentals of Nursing Department </a:t>
              </a:r>
              <a:endParaRPr lang="en-GB" dirty="0"/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619569C-F51C-4D5F-9554-C9384EBEA533}"/>
              </a:ext>
            </a:extLst>
          </p:cNvPr>
          <p:cNvSpPr/>
          <p:nvPr/>
        </p:nvSpPr>
        <p:spPr>
          <a:xfrm>
            <a:off x="495522" y="1844518"/>
            <a:ext cx="4527057" cy="394282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>
              <a:solidFill>
                <a:schemeClr val="tx1"/>
              </a:solidFill>
            </a:endParaRPr>
          </a:p>
        </p:txBody>
      </p:sp>
      <p:pic>
        <p:nvPicPr>
          <p:cNvPr id="6" name="صورة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8676" y="195296"/>
            <a:ext cx="1659432" cy="1128788"/>
          </a:xfrm>
          <a:prstGeom prst="rect">
            <a:avLst/>
          </a:prstGeom>
        </p:spPr>
      </p:pic>
      <p:pic>
        <p:nvPicPr>
          <p:cNvPr id="1026" name="Picture 2" descr="Wash Your Hands Graphic - Clip Art | Free Graphics &amp; Vectors - PicMonke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519" y="1844517"/>
            <a:ext cx="4527056" cy="3942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793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1763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ar-IQ" sz="3600" dirty="0">
              <a:latin typeface="Arial Rounded MT Bold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428736"/>
            <a:ext cx="12192000" cy="542926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l">
              <a:buNone/>
            </a:pPr>
            <a:endParaRPr lang="ar-IQ" dirty="0" smtClean="0"/>
          </a:p>
          <a:p>
            <a:pPr algn="l">
              <a:buNone/>
            </a:pPr>
            <a:endParaRPr lang="ar-IQ" dirty="0"/>
          </a:p>
          <a:p>
            <a:pPr algn="l" rtl="0">
              <a:buNone/>
            </a:pPr>
            <a:r>
              <a:rPr lang="en-US" dirty="0" smtClean="0"/>
              <a:t>6- After contact with inanimate objects (including medical equipment) in the immediate vicinity of the clients</a:t>
            </a:r>
          </a:p>
          <a:p>
            <a:pPr algn="l" rtl="0">
              <a:buNone/>
            </a:pPr>
            <a:r>
              <a:rPr lang="en-US" dirty="0" smtClean="0"/>
              <a:t>7- After </a:t>
            </a:r>
            <a:r>
              <a:rPr lang="en-US" dirty="0" smtClean="0"/>
              <a:t>removing </a:t>
            </a:r>
            <a:r>
              <a:rPr lang="en-US" dirty="0" smtClean="0"/>
              <a:t>gloves</a:t>
            </a:r>
          </a:p>
          <a:p>
            <a:pPr algn="l" rtl="0">
              <a:buNone/>
            </a:pPr>
            <a:r>
              <a:rPr lang="en-US" dirty="0" smtClean="0"/>
              <a:t>* </a:t>
            </a:r>
            <a:r>
              <a:rPr lang="en-US" dirty="0" smtClean="0"/>
              <a:t>Hands may also be washed with an antimicrobial soap and water in these situations</a:t>
            </a:r>
          </a:p>
          <a:p>
            <a:pPr algn="l" rtl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00823765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1763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u="sng" smtClean="0"/>
              <a:t>EQUIPMENTS 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28736"/>
            <a:ext cx="12192000" cy="5429264"/>
          </a:xfrm>
        </p:spPr>
        <p:txBody>
          <a:bodyPr/>
          <a:lstStyle/>
          <a:p>
            <a:pPr algn="l">
              <a:buNone/>
            </a:pPr>
            <a:endParaRPr lang="en-US" dirty="0" smtClean="0"/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Alcohol- based waterless antiseptic containing emollients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Easy –to- reach sink with warm running water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Antimicrobial or regular soap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Paper towels or air dryer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 Clean orange wood stick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340535217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9"/>
            <a:ext cx="12192000" cy="108921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>
                <a:cs typeface="+mj-cs"/>
              </a:rPr>
              <a:t>Procedure</a:t>
            </a:r>
            <a:endParaRPr lang="ar-IQ" dirty="0">
              <a:cs typeface="+mj-cs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02660"/>
            <a:ext cx="12192000" cy="575534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en-US" sz="3600" b="1" u="sng" dirty="0" smtClean="0"/>
              <a:t>1- Assessment </a:t>
            </a:r>
            <a:endParaRPr lang="en-US" sz="3600" b="1" u="sng" dirty="0" smtClean="0"/>
          </a:p>
          <a:p>
            <a:pPr marL="0" indent="0" algn="ctr">
              <a:buNone/>
            </a:pPr>
            <a:endParaRPr lang="en-US" b="1" u="sng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Inspected </a:t>
            </a:r>
            <a:r>
              <a:rPr lang="en-US" dirty="0"/>
              <a:t>the surface of the hands for dermatitis or breaks or cuts in the skin or cuticles.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Inspected </a:t>
            </a:r>
            <a:r>
              <a:rPr lang="en-US" dirty="0"/>
              <a:t>the hands for visible soiling.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Inspected </a:t>
            </a:r>
            <a:r>
              <a:rPr lang="en-US" dirty="0"/>
              <a:t>the condition of the nails. Ensured that fingernails were short, filed, and smooth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0021-A31D-4EAF-ACC3-76B0558D70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23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9"/>
            <a:ext cx="12192000" cy="108921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>
                <a:cs typeface="+mj-cs"/>
              </a:rPr>
              <a:t>Procedure</a:t>
            </a:r>
            <a:endParaRPr lang="ar-IQ" dirty="0">
              <a:cs typeface="+mj-cs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02660"/>
            <a:ext cx="12192000" cy="575534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endParaRPr lang="en-US" b="1" u="sng" dirty="0" smtClean="0"/>
          </a:p>
          <a:p>
            <a:pPr marL="0" indent="0">
              <a:buNone/>
            </a:pPr>
            <a:r>
              <a:rPr lang="en-US" dirty="0" smtClean="0"/>
              <a:t>4. Removed </a:t>
            </a:r>
            <a:r>
              <a:rPr lang="en-US" dirty="0"/>
              <a:t>artificial nails, if worn.</a:t>
            </a:r>
          </a:p>
          <a:p>
            <a:pPr marL="0" indent="0">
              <a:buNone/>
            </a:pPr>
            <a:r>
              <a:rPr lang="en-US" dirty="0" smtClean="0"/>
              <a:t>5. Covered </a:t>
            </a:r>
            <a:r>
              <a:rPr lang="en-US" dirty="0"/>
              <a:t>any skin lesions before providing patient care.</a:t>
            </a:r>
          </a:p>
          <a:p>
            <a:pPr marL="0" indent="0">
              <a:buNone/>
            </a:pPr>
            <a:r>
              <a:rPr lang="en-US" dirty="0" smtClean="0"/>
              <a:t>6. Pushed </a:t>
            </a:r>
            <a:r>
              <a:rPr lang="en-US" dirty="0"/>
              <a:t>long uniform sleeves above the wrists. If jewelry was worn on the hands or arms, removed it during hand </a:t>
            </a:r>
            <a:r>
              <a:rPr lang="en-US" dirty="0" smtClean="0"/>
              <a:t>hygiene</a:t>
            </a:r>
            <a:r>
              <a:rPr lang="en-US" dirty="0"/>
              <a:t>.</a:t>
            </a: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0021-A31D-4EAF-ACC3-76B0558D70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25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9"/>
            <a:ext cx="12192000" cy="108921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>
                <a:cs typeface="+mj-cs"/>
              </a:rPr>
              <a:t>Procedure</a:t>
            </a:r>
            <a:endParaRPr lang="ar-IQ" dirty="0">
              <a:cs typeface="+mj-cs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02660"/>
            <a:ext cx="12192000" cy="575534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en-US" b="1" u="sng" dirty="0" smtClean="0"/>
              <a:t>2- Nursing </a:t>
            </a:r>
            <a:r>
              <a:rPr lang="en-US" b="1" u="sng" dirty="0" smtClean="0"/>
              <a:t>Diagnosis</a:t>
            </a:r>
          </a:p>
          <a:p>
            <a:pPr marL="0" indent="0" algn="ctr">
              <a:buNone/>
            </a:pPr>
            <a:endParaRPr lang="en-US" b="1" u="sng" dirty="0"/>
          </a:p>
          <a:p>
            <a:pPr marL="514350" indent="-514350">
              <a:buAutoNum type="arabicParenR"/>
            </a:pPr>
            <a:r>
              <a:rPr lang="en-US" dirty="0" smtClean="0"/>
              <a:t>Risk for infection</a:t>
            </a:r>
          </a:p>
          <a:p>
            <a:pPr marL="514350" indent="-514350">
              <a:buAutoNum type="arabicParenR"/>
            </a:pPr>
            <a:r>
              <a:rPr lang="en-US" dirty="0" smtClean="0"/>
              <a:t> Risk for impaired skin </a:t>
            </a:r>
            <a:r>
              <a:rPr lang="en-US" dirty="0" smtClean="0"/>
              <a:t>integrity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0" indent="0" algn="ctr">
              <a:buNone/>
            </a:pPr>
            <a:r>
              <a:rPr lang="en-US" sz="4000" b="1" u="sng" dirty="0" smtClean="0"/>
              <a:t>3- Planning</a:t>
            </a:r>
          </a:p>
          <a:p>
            <a:pPr marL="0" indent="0">
              <a:buNone/>
            </a:pPr>
            <a:r>
              <a:rPr lang="en-US" sz="3600" dirty="0" smtClean="0"/>
              <a:t>Keep hand clean and free from visible dirty.</a:t>
            </a:r>
            <a:endParaRPr lang="en-US" sz="2400" dirty="0" smtClean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0021-A31D-4EAF-ACC3-76B0558D70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04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9"/>
            <a:ext cx="12192000" cy="108921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>
                <a:cs typeface="+mj-cs"/>
              </a:rPr>
              <a:t>Procedure</a:t>
            </a:r>
            <a:endParaRPr lang="ar-IQ" dirty="0">
              <a:cs typeface="+mj-cs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02660"/>
            <a:ext cx="12192000" cy="575534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en-US" sz="3200" b="1" u="sng" dirty="0" smtClean="0"/>
              <a:t>4- Implementation</a:t>
            </a:r>
            <a:endParaRPr lang="en-US" sz="3200" b="1" u="sng" dirty="0" smtClean="0"/>
          </a:p>
          <a:p>
            <a:pPr marL="0" indent="0" algn="ctr">
              <a:buNone/>
            </a:pPr>
            <a:endParaRPr lang="en-US" sz="3200" b="1" u="sng" dirty="0"/>
          </a:p>
          <a:p>
            <a:pPr marL="0" indent="0">
              <a:buNone/>
            </a:pPr>
            <a:r>
              <a:rPr lang="en-US" dirty="0" smtClean="0"/>
              <a:t>1) Stood </a:t>
            </a:r>
            <a:r>
              <a:rPr lang="en-US" dirty="0"/>
              <a:t>in front of a sink, keeping the hands and uniform away from the sink </a:t>
            </a:r>
            <a:r>
              <a:rPr lang="en-US" dirty="0" smtClean="0"/>
              <a:t>surface.</a:t>
            </a:r>
          </a:p>
          <a:p>
            <a:pPr marL="0" indent="0">
              <a:buNone/>
            </a:pPr>
            <a:r>
              <a:rPr lang="en-US" dirty="0" smtClean="0"/>
              <a:t>2) Turned </a:t>
            </a:r>
            <a:r>
              <a:rPr lang="en-US" dirty="0"/>
              <a:t>on the water. Turned on the faucet, pressed the knee or foot pedal, if </a:t>
            </a:r>
            <a:r>
              <a:rPr lang="en-US" dirty="0" smtClean="0"/>
              <a:t>available.</a:t>
            </a:r>
          </a:p>
          <a:p>
            <a:pPr marL="0" indent="0">
              <a:buNone/>
            </a:pPr>
            <a:r>
              <a:rPr lang="en-US" dirty="0" smtClean="0"/>
              <a:t>3) Avoided </a:t>
            </a:r>
            <a:r>
              <a:rPr lang="en-US" dirty="0"/>
              <a:t>splashing water on the uniform.</a:t>
            </a:r>
          </a:p>
          <a:p>
            <a:pPr marL="0" indent="0">
              <a:buNone/>
            </a:pPr>
            <a:r>
              <a:rPr lang="en-US" dirty="0" smtClean="0"/>
              <a:t>4) Regulated </a:t>
            </a:r>
            <a:r>
              <a:rPr lang="en-US" dirty="0"/>
              <a:t>the temperature to ensure that the water was warm.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0021-A31D-4EAF-ACC3-76B0558D70C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5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9"/>
            <a:ext cx="12192000" cy="108921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>
                <a:cs typeface="+mj-cs"/>
              </a:rPr>
              <a:t>Procedure</a:t>
            </a:r>
            <a:endParaRPr lang="ar-IQ" dirty="0">
              <a:cs typeface="+mj-cs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02660"/>
            <a:ext cx="12192000" cy="575534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 smtClean="0"/>
              <a:t>5) Wet </a:t>
            </a:r>
            <a:r>
              <a:rPr lang="en-US" dirty="0"/>
              <a:t>the hands and wrists thoroughly under the running water. Kept the hands and </a:t>
            </a:r>
            <a:r>
              <a:rPr lang="en-US" dirty="0" smtClean="0"/>
              <a:t>forearms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6) lower </a:t>
            </a:r>
            <a:r>
              <a:rPr lang="en-US" dirty="0"/>
              <a:t>than the elbows during washing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7) Applied </a:t>
            </a:r>
            <a:r>
              <a:rPr lang="en-US" dirty="0"/>
              <a:t>the recommended amount of soap or antiseptic to the hands.. Lathered hands thoroughly.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0021-A31D-4EAF-ACC3-76B0558D70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9"/>
            <a:ext cx="12192000" cy="108921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>
                <a:cs typeface="+mj-cs"/>
              </a:rPr>
              <a:t>Procedure</a:t>
            </a:r>
            <a:endParaRPr lang="ar-IQ" dirty="0">
              <a:cs typeface="+mj-cs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02660"/>
            <a:ext cx="12192000" cy="575534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 smtClean="0"/>
              <a:t>8</a:t>
            </a:r>
            <a:r>
              <a:rPr lang="en-US" dirty="0" smtClean="0"/>
              <a:t>) Applied </a:t>
            </a:r>
            <a:r>
              <a:rPr lang="en-US" dirty="0"/>
              <a:t>friction and performed hand washing for at least 15 seconds as following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a)Rub </a:t>
            </a:r>
            <a:r>
              <a:rPr lang="en-US" dirty="0"/>
              <a:t>hands palm to palm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b)Right </a:t>
            </a:r>
            <a:r>
              <a:rPr lang="en-US" dirty="0"/>
              <a:t>palm over left dorsum with interlaced fingers and vice </a:t>
            </a:r>
            <a:r>
              <a:rPr lang="en-US" dirty="0" smtClean="0"/>
              <a:t>versa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c) Palm </a:t>
            </a:r>
            <a:r>
              <a:rPr lang="en-US" dirty="0"/>
              <a:t>to palm with fingers interlaced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d)Backs </a:t>
            </a:r>
            <a:r>
              <a:rPr lang="en-US" dirty="0"/>
              <a:t>of fingers to opposing palms with fingers interlocked.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0021-A31D-4EAF-ACC3-76B0558D70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9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9"/>
            <a:ext cx="12192000" cy="108921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>
                <a:cs typeface="+mj-cs"/>
              </a:rPr>
              <a:t>Procedure</a:t>
            </a:r>
            <a:endParaRPr lang="ar-IQ" dirty="0">
              <a:cs typeface="+mj-cs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02660"/>
            <a:ext cx="12192000" cy="575534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e)Rotational </a:t>
            </a:r>
            <a:r>
              <a:rPr lang="en-US" dirty="0"/>
              <a:t>rubbing of left thumb clasped in right palm and vice versa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f)Rotational </a:t>
            </a:r>
            <a:r>
              <a:rPr lang="en-US" dirty="0"/>
              <a:t>rubbing backwards and forwards with clasped fingers of right hand in left palm and vice versa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9)Rinsed </a:t>
            </a:r>
            <a:r>
              <a:rPr lang="en-US" dirty="0"/>
              <a:t>the hands and wrists thoroughly ,keeping the hands down and the elbows up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10)Dried </a:t>
            </a:r>
            <a:r>
              <a:rPr lang="en-US" dirty="0"/>
              <a:t>the hands thoroughly from the fingers to the wrists with a paper towel, single-use cloth, or warm air dryer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11)To </a:t>
            </a:r>
            <a:r>
              <a:rPr lang="en-US" dirty="0"/>
              <a:t>turn off the faucet, used a clean, dry paper towel. Turned off the water with the </a:t>
            </a:r>
            <a:r>
              <a:rPr lang="en-US" dirty="0" smtClean="0"/>
              <a:t>foot or </a:t>
            </a:r>
            <a:r>
              <a:rPr lang="en-US" dirty="0"/>
              <a:t>knee pedals, if applicable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12)</a:t>
            </a:r>
            <a:r>
              <a:rPr lang="en-US" dirty="0"/>
              <a:t>	Discarded the paper towel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0021-A31D-4EAF-ACC3-76B0558D70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9"/>
            <a:ext cx="12192000" cy="108921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>
                <a:cs typeface="+mj-cs"/>
              </a:rPr>
              <a:t>Procedure</a:t>
            </a:r>
            <a:endParaRPr lang="ar-IQ" dirty="0">
              <a:cs typeface="+mj-cs"/>
            </a:endParaRPr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16106"/>
            <a:ext cx="12192000" cy="574189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0021-A31D-4EAF-ACC3-76B0558D70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0010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u="sng" dirty="0" smtClean="0"/>
              <a:t>Introduction</a:t>
            </a:r>
            <a:endParaRPr lang="ar-IQ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000108"/>
            <a:ext cx="12192000" cy="585789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/>
          </a:p>
          <a:p>
            <a:pPr algn="l" rtl="0">
              <a:buNone/>
            </a:pPr>
            <a:r>
              <a:rPr lang="en-US" dirty="0" smtClean="0"/>
              <a:t>Thousands of people die everyday around the world from infections acquired while receiving health care. Hands are the main pathways of germ transmission during health care.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78665139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9"/>
            <a:ext cx="12192000" cy="108921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>
                <a:cs typeface="+mj-cs"/>
              </a:rPr>
              <a:t>Procedure</a:t>
            </a:r>
            <a:endParaRPr lang="ar-IQ" dirty="0">
              <a:cs typeface="+mj-cs"/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0021-A31D-4EAF-ACC3-76B0558D70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58240"/>
            <a:ext cx="12192000" cy="569976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 </a:t>
            </a:r>
            <a:r>
              <a:rPr lang="en-US" sz="3200" b="1" u="sng" dirty="0" smtClean="0"/>
              <a:t>5- Evaluation</a:t>
            </a:r>
          </a:p>
          <a:p>
            <a:pPr marL="0" indent="0">
              <a:buNone/>
            </a:pPr>
            <a:r>
              <a:rPr lang="en-US" dirty="0" smtClean="0"/>
              <a:t>Evaluate if hand enough clean or need for more hygiene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1555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ar-IQ" dirty="0"/>
          </a:p>
        </p:txBody>
      </p:sp>
      <p:pic>
        <p:nvPicPr>
          <p:cNvPr id="4" name="Content Placeholder 3" descr="images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0963" y="1714489"/>
            <a:ext cx="11334828" cy="492922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995192210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4305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600200"/>
            <a:ext cx="12192000" cy="5257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9600" dirty="0" smtClean="0">
                <a:latin typeface="Arial Rounded MT Bold" pitchFamily="34" charset="0"/>
              </a:rPr>
              <a:t>Thanks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906200789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0010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Definition</a:t>
            </a:r>
            <a:endParaRPr lang="ar-IQ" b="1" u="sng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000108"/>
            <a:ext cx="12192000" cy="585789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>
              <a:buNone/>
            </a:pPr>
            <a:endParaRPr lang="ar-IQ" dirty="0" smtClean="0"/>
          </a:p>
          <a:p>
            <a:pPr algn="l" rtl="0">
              <a:buNone/>
            </a:pPr>
            <a:r>
              <a:rPr lang="en-US" dirty="0" smtClean="0"/>
              <a:t>The most important and most basic technique in preventing and controlling transmission of infection is </a:t>
            </a:r>
            <a:r>
              <a:rPr lang="en-US" u="sng" dirty="0" smtClean="0"/>
              <a:t>hand hygiene</a:t>
            </a:r>
            <a:r>
              <a:rPr lang="en-US" dirty="0" smtClean="0"/>
              <a:t>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* Hand hygiene is a general term that applies to either: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1-Hand washing: refers to washing hands with plain soap and water.</a:t>
            </a:r>
          </a:p>
          <a:p>
            <a:pPr algn="l" rtl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42562570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1763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ar-IQ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428736"/>
            <a:ext cx="12192000" cy="542926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>
              <a:buNone/>
            </a:pPr>
            <a:endParaRPr lang="en-US" sz="4400" dirty="0" smtClean="0"/>
          </a:p>
          <a:p>
            <a:pPr algn="l" rtl="0">
              <a:buNone/>
            </a:pPr>
            <a:r>
              <a:rPr lang="en-US" sz="4400" dirty="0" smtClean="0"/>
              <a:t>2-Antiseptic hand wash: is defined as washing hands with water and soap or other detergents containing an antiseptic agent.</a:t>
            </a:r>
          </a:p>
        </p:txBody>
      </p:sp>
    </p:spTree>
    <p:extLst>
      <p:ext uri="{BB962C8B-B14F-4D97-AF65-F5344CB8AC3E}">
        <p14:creationId xmlns:p14="http://schemas.microsoft.com/office/powerpoint/2010/main" val="4230529134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1763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428736"/>
            <a:ext cx="12192000" cy="542926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l">
              <a:buNone/>
            </a:pPr>
            <a:endParaRPr lang="en-US" sz="3600" dirty="0" smtClean="0"/>
          </a:p>
          <a:p>
            <a:pPr algn="l" rtl="0">
              <a:buNone/>
            </a:pPr>
            <a:r>
              <a:rPr lang="en-US" sz="3600" dirty="0" smtClean="0"/>
              <a:t>3-Antiseptic hand rub: means to apply an antiseptic hand rub product to all surfaces of the hands to reduce the number of microorganisms present. </a:t>
            </a:r>
          </a:p>
          <a:p>
            <a:pPr algn="l" rtl="0">
              <a:buNone/>
            </a:pPr>
            <a:endParaRPr lang="ar-IQ" sz="36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47037397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5723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ar-IQ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857232"/>
            <a:ext cx="12192000" cy="600076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4-Surgical hand antisepsis: is an antiseptic hand wash or Antiseptic hand rub performed preoperatively by surgical personnel to eliminate transient and reduce resident hand flora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758542062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1628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6145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0" y="722352"/>
            <a:ext cx="12192000" cy="606319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0" indent="0" algn="l" fontAlgn="base">
              <a:spcBef>
                <a:spcPct val="0"/>
              </a:spcBef>
              <a:spcAft>
                <a:spcPct val="0"/>
              </a:spcAft>
              <a:buNone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lvl="0" indent="0" algn="l" fontAlgn="base">
              <a:spcBef>
                <a:spcPct val="0"/>
              </a:spcBef>
              <a:spcAft>
                <a:spcPct val="0"/>
              </a:spcAft>
              <a:buNone/>
            </a:pPr>
            <a:endParaRPr lang="en-US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lvl="0" indent="0" algn="l" rtl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*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When hands are visibly dirty or contaminated with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proteinaceous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material or visibly soiled with blood or other body fluids, hands should be washed with either a non-antimicrobial soap and water or    an antimicrobial soap and water.</a:t>
            </a:r>
            <a:r>
              <a:rPr lang="ar-IQ" sz="4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indent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* If hands are not visibly soiled, an alcohol- based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hand rub should be used for routinely decontaminating hands in the</a:t>
            </a:r>
            <a:r>
              <a:rPr kumimoji="0" lang="en-US" sz="4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following situation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408734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1763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428736"/>
            <a:ext cx="12192000" cy="542926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 rtl="0">
              <a:buNone/>
            </a:pPr>
            <a:r>
              <a:rPr lang="en-US" sz="3900" dirty="0" smtClean="0"/>
              <a:t>1-Before having direct contact with clients</a:t>
            </a:r>
          </a:p>
          <a:p>
            <a:pPr algn="l" rtl="0">
              <a:buNone/>
            </a:pPr>
            <a:r>
              <a:rPr lang="en-US" sz="3900" dirty="0" smtClean="0"/>
              <a:t> </a:t>
            </a:r>
          </a:p>
          <a:p>
            <a:pPr algn="l" rtl="0">
              <a:buNone/>
            </a:pPr>
            <a:r>
              <a:rPr lang="en-US" sz="3900" dirty="0" smtClean="0"/>
              <a:t>2-Before putting on sterile gloves and before inserting indwelling urinary catheters, peripheral vascular catheters, or other invasive devices</a:t>
            </a:r>
          </a:p>
          <a:p>
            <a:pPr algn="l" rtl="0">
              <a:buNone/>
            </a:pPr>
            <a:endParaRPr lang="en-US" sz="3900" dirty="0" smtClean="0"/>
          </a:p>
          <a:p>
            <a:pPr algn="l" rtl="0">
              <a:buNone/>
            </a:pPr>
            <a:r>
              <a:rPr lang="en-US" sz="3900" dirty="0" smtClean="0"/>
              <a:t>3-After contact with a client's intact skin (for example, when taking a pulse or blood pressure)</a:t>
            </a:r>
          </a:p>
          <a:p>
            <a:pPr algn="l" rtl="0">
              <a:buNone/>
            </a:pPr>
            <a:endParaRPr lang="ar-IQ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846400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4298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ar-IQ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42984"/>
            <a:ext cx="12192000" cy="571501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4-After contact with body fluids or excretions, mucous membranes, non-intact skin , and wound dressing if hands are not visibly soiled.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5-When moving from a contaminated body site to a clean body site during care.</a:t>
            </a:r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07908428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1707</TotalTime>
  <Words>799</Words>
  <Application>Microsoft Office PowerPoint</Application>
  <PresentationFormat>مخصص</PresentationFormat>
  <Paragraphs>123</Paragraphs>
  <Slides>22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4</vt:i4>
      </vt:variant>
      <vt:variant>
        <vt:lpstr>عناوين الشرائح</vt:lpstr>
      </vt:variant>
      <vt:variant>
        <vt:i4>22</vt:i4>
      </vt:variant>
    </vt:vector>
  </HeadingPairs>
  <TitlesOfParts>
    <vt:vector size="26" baseType="lpstr">
      <vt:lpstr>Office Theme</vt:lpstr>
      <vt:lpstr>سمة Office</vt:lpstr>
      <vt:lpstr>1_سمة Office</vt:lpstr>
      <vt:lpstr>2_سمة Office</vt:lpstr>
      <vt:lpstr>عرض تقديمي في PowerPoint</vt:lpstr>
      <vt:lpstr>Introduction</vt:lpstr>
      <vt:lpstr>Definition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EQUIPMENTS  </vt:lpstr>
      <vt:lpstr>Procedure</vt:lpstr>
      <vt:lpstr>Procedure</vt:lpstr>
      <vt:lpstr>Procedure</vt:lpstr>
      <vt:lpstr>Procedure</vt:lpstr>
      <vt:lpstr>Procedure</vt:lpstr>
      <vt:lpstr>Procedure</vt:lpstr>
      <vt:lpstr>Procedure</vt:lpstr>
      <vt:lpstr>Procedure</vt:lpstr>
      <vt:lpstr>Procedure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Auday Basheer</dc:creator>
  <cp:lastModifiedBy>Windows User</cp:lastModifiedBy>
  <cp:revision>139</cp:revision>
  <cp:lastPrinted>2020-10-04T08:00:53Z</cp:lastPrinted>
  <dcterms:created xsi:type="dcterms:W3CDTF">2019-08-09T19:43:06Z</dcterms:created>
  <dcterms:modified xsi:type="dcterms:W3CDTF">2021-01-23T14:03:18Z</dcterms:modified>
</cp:coreProperties>
</file>